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297" r:id="rId22"/>
    <p:sldId id="307" r:id="rId23"/>
    <p:sldId id="306" r:id="rId24"/>
    <p:sldId id="300" r:id="rId25"/>
    <p:sldId id="277" r:id="rId26"/>
    <p:sldId id="271" r:id="rId27"/>
    <p:sldId id="302" r:id="rId28"/>
    <p:sldId id="272" r:id="rId29"/>
    <p:sldId id="30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 smtClean="0"/>
              <a:t>On </a:t>
            </a:r>
            <a:r>
              <a:rPr lang="en-GB" dirty="0"/>
              <a:t>behalf of the SCALLOP/INF1 </a:t>
            </a:r>
            <a:r>
              <a:rPr lang="en-GB" dirty="0" smtClean="0"/>
              <a:t>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Quality control as with </a:t>
            </a:r>
            <a:r>
              <a:rPr lang="en-GB" b="1" dirty="0" err="1" smtClean="0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</a:t>
            </a:r>
            <a:r>
              <a:rPr lang="en-GB" dirty="0" smtClean="0"/>
              <a:t>for each proteins are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 smtClean="0"/>
              <a:t>Final </a:t>
            </a:r>
            <a:r>
              <a:rPr lang="en-GB" dirty="0"/>
              <a:t>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(L) and Q-Q (R) plots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An </a:t>
            </a:r>
            <a:r>
              <a:rPr lang="en-GB" dirty="0"/>
              <a:t>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Manhattan </a:t>
            </a:r>
            <a:r>
              <a:rPr lang="en-GB" dirty="0"/>
              <a:t>plots (excessive number of significant hits) </a:t>
            </a:r>
            <a:r>
              <a:rPr lang="en-GB" dirty="0" smtClean="0"/>
              <a:t>related </a:t>
            </a:r>
            <a:r>
              <a:rPr lang="en-GB" dirty="0"/>
              <a:t>to this.</a:t>
            </a:r>
          </a:p>
          <a:p>
            <a:r>
              <a:rPr lang="en-GB" dirty="0"/>
              <a:t>Although higher MAF </a:t>
            </a:r>
            <a:r>
              <a:rPr lang="en-GB" dirty="0" err="1" smtClean="0"/>
              <a:t>cutoffs</a:t>
            </a:r>
            <a:r>
              <a:rPr lang="en-GB" dirty="0" smtClean="0"/>
              <a:t> </a:t>
            </a:r>
            <a:r>
              <a:rPr lang="en-GB" dirty="0" smtClean="0"/>
              <a:t>could </a:t>
            </a:r>
            <a:r>
              <a:rPr lang="en-GB" dirty="0"/>
              <a:t>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> from </a:t>
            </a:r>
            <a:r>
              <a:rPr lang="en-GB" b="1" dirty="0"/>
              <a:t>&gt;1,000 signals </a:t>
            </a:r>
            <a:r>
              <a:rPr lang="en-GB" b="1" dirty="0" smtClean="0"/>
              <a:t>(L) to none (R)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</a:t>
            </a:r>
            <a:r>
              <a:rPr lang="en-GB" dirty="0" smtClean="0"/>
              <a:t>The </a:t>
            </a:r>
            <a:r>
              <a:rPr lang="en-GB" dirty="0"/>
              <a:t>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</a:t>
            </a:r>
            <a:r>
              <a:rPr lang="en-GB" dirty="0" smtClean="0"/>
              <a:t>–</a:t>
            </a:r>
            <a:r>
              <a:rPr lang="en-GB" dirty="0" err="1" smtClean="0"/>
              <a:t>cojo</a:t>
            </a:r>
            <a:r>
              <a:rPr lang="en-GB" dirty="0" smtClean="0"/>
              <a:t>-collinear 0.9 –</a:t>
            </a:r>
            <a:r>
              <a:rPr lang="en-GB" dirty="0" err="1" smtClean="0"/>
              <a:t>cojo</a:t>
            </a:r>
            <a:r>
              <a:rPr lang="en-GB" dirty="0" smtClean="0"/>
              <a:t>-wind </a:t>
            </a:r>
            <a:r>
              <a:rPr lang="en-GB" dirty="0"/>
              <a:t>10000 but +53 (PLINK) </a:t>
            </a:r>
            <a:r>
              <a:rPr lang="en-GB" dirty="0" smtClean="0"/>
              <a:t>signals, suggesting the latter is more relaxed about LD.</a:t>
            </a:r>
            <a:endParaRPr lang="en-GB" dirty="0"/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A combination of genomic and proteomic data offers </a:t>
            </a:r>
            <a:r>
              <a:rPr lang="en-GB" altLang="en-US" dirty="0"/>
              <a:t>great opportunities to investigate the underlying biology (Sun et al. 2018</a:t>
            </a:r>
            <a:r>
              <a:rPr lang="en-GB" altLang="en-US" dirty="0" smtClean="0"/>
              <a:t>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 smtClean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</a:t>
            </a:r>
            <a:r>
              <a:rPr lang="en-GB" altLang="en-US" dirty="0" smtClean="0"/>
              <a:t>report an ongoing project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</a:t>
            </a:r>
            <a:r>
              <a:rPr lang="en-GB" altLang="en-US" dirty="0" smtClean="0"/>
              <a:t>in </a:t>
            </a:r>
            <a:r>
              <a:rPr lang="en-GB" altLang="en-US" dirty="0"/>
              <a:t>the SCALLOP </a:t>
            </a:r>
            <a:r>
              <a:rPr lang="en-GB" altLang="en-US" dirty="0" smtClean="0"/>
              <a:t>discovery analysis as part of the endeavour for biological insights from large-scale collaboration, as t</a:t>
            </a:r>
            <a:r>
              <a:rPr lang="en-US" altLang="en-US" dirty="0" smtClean="0"/>
              <a:t>he </a:t>
            </a:r>
            <a:r>
              <a:rPr lang="en-US" altLang="en-US" dirty="0"/>
              <a:t>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</a:t>
            </a:r>
            <a:r>
              <a:rPr lang="en-US" altLang="en-US" dirty="0" smtClean="0"/>
              <a:t>diseases.</a:t>
            </a:r>
            <a:r>
              <a:rPr lang="en-GB" altLang="en-US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</a:t>
            </a:r>
            <a:r>
              <a:rPr lang="en-GB" b="1" dirty="0" smtClean="0"/>
              <a:t>(</a:t>
            </a:r>
            <a:r>
              <a:rPr lang="en-GB" b="1" dirty="0" err="1" smtClean="0"/>
              <a:t>SNP+indel</a:t>
            </a:r>
            <a:r>
              <a:rPr lang="en-GB" b="1" dirty="0" smtClean="0"/>
              <a:t>) Signals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986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86906" y="204187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 smtClean="0"/>
              <a:t>λ</a:t>
            </a:r>
            <a:r>
              <a:rPr lang="en-GB" sz="2400" i="1" dirty="0" smtClean="0"/>
              <a:t>GC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</a:t>
            </a:r>
            <a:r>
              <a:rPr lang="en-GB" b="1" dirty="0" smtClean="0"/>
              <a:t>-- </a:t>
            </a:r>
            <a:r>
              <a:rPr lang="en-GB" b="1" dirty="0"/>
              <a:t>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Summary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AILD-based analysis reduced </a:t>
            </a:r>
            <a:r>
              <a:rPr lang="en-GB" altLang="en-US" dirty="0">
                <a:latin typeface="Arial" charset="0"/>
              </a:rPr>
              <a:t>the uncertainty in LD-window specification. The specific findings on OPG (and also TNFSF14, IL12B, not shown) were just examples that we would be able to replicate earlier work but on a greater scale. </a:t>
            </a:r>
            <a:r>
              <a:rPr lang="en-GB" altLang="en-US" dirty="0" smtClean="0">
                <a:latin typeface="Arial" charset="0"/>
              </a:rPr>
              <a:t>In general, our work will </a:t>
            </a:r>
            <a:r>
              <a:rPr lang="en-GB" altLang="en-US" dirty="0">
                <a:latin typeface="Arial" charset="0"/>
              </a:rPr>
              <a:t>corroborate with related work on </a:t>
            </a:r>
            <a:r>
              <a:rPr lang="en-GB" altLang="en-US" dirty="0" smtClean="0">
                <a:latin typeface="Arial" charset="0"/>
              </a:rPr>
              <a:t>generic evidence (Sun </a:t>
            </a:r>
            <a:r>
              <a:rPr lang="en-GB" altLang="en-US" dirty="0">
                <a:latin typeface="Arial" charset="0"/>
              </a:rPr>
              <a:t>et al. </a:t>
            </a:r>
            <a:r>
              <a:rPr lang="en-GB" altLang="en-US" dirty="0" smtClean="0">
                <a:latin typeface="Arial" charset="0"/>
              </a:rPr>
              <a:t>2018</a:t>
            </a:r>
            <a:r>
              <a:rPr lang="en-GB" altLang="en-US" dirty="0">
                <a:latin typeface="Arial" charset="0"/>
              </a:rPr>
              <a:t>) as </a:t>
            </a:r>
            <a:r>
              <a:rPr lang="en-GB" altLang="en-US" dirty="0" smtClean="0">
                <a:latin typeface="Arial" charset="0"/>
              </a:rPr>
              <a:t>with inflammation-specific aspects on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</a:t>
            </a:r>
            <a:r>
              <a:rPr lang="en-GB" altLang="en-US" dirty="0" smtClean="0">
                <a:latin typeface="Arial" charset="0"/>
              </a:rPr>
              <a:t>consortium.</a:t>
            </a:r>
          </a:p>
          <a:p>
            <a:r>
              <a:rPr lang="en-GB" altLang="en-US" dirty="0" smtClean="0">
                <a:latin typeface="Arial" charset="0"/>
              </a:rPr>
              <a:t>Ongoing work include </a:t>
            </a:r>
            <a:r>
              <a:rPr lang="en-GB" altLang="en-US" dirty="0" err="1" smtClean="0">
                <a:latin typeface="Arial" charset="0"/>
              </a:rPr>
              <a:t>eQTL</a:t>
            </a:r>
            <a:r>
              <a:rPr lang="en-GB" altLang="en-US" dirty="0" smtClean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</a:t>
            </a:r>
            <a:r>
              <a:rPr lang="en-GB" dirty="0" smtClean="0"/>
              <a:t>NSPHS, </a:t>
            </a:r>
            <a:r>
              <a:rPr lang="en-GB" smtClean="0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</a:t>
            </a:r>
            <a:r>
              <a:rPr lang="en-GB" dirty="0" smtClean="0"/>
              <a:t>also with </a:t>
            </a:r>
            <a:r>
              <a:rPr lang="en-GB" dirty="0"/>
              <a:t>INF1 for HESS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</a:t>
            </a:r>
            <a:r>
              <a:rPr lang="en-US" b="1" dirty="0" smtClean="0"/>
              <a:t>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b="1" dirty="0"/>
              <a:t>CEU</a:t>
            </a:r>
            <a:r>
              <a:rPr lang="en-GB" dirty="0"/>
              <a:t>. 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28629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smtClean="0"/>
              <a:t>IT </a:t>
            </a:r>
            <a:r>
              <a:rPr lang="en-GB" sz="2800" dirty="0"/>
              <a:t>and TRYGGVE, Lasse, Anders.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61044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 smtClean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Study design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 smtClean="0">
                          <a:effectLst/>
                        </a:rPr>
                        <a:t> size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population </a:t>
                      </a:r>
                      <a:r>
                        <a:rPr lang="en-GB" sz="2400" u="none" strike="noStrike" dirty="0">
                          <a:effectLst/>
                        </a:rPr>
                        <a:t>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 smtClean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 smtClean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atin typeface="+mj-lt"/>
              </a:rPr>
              <a:t>Study information</a:t>
            </a:r>
            <a:endParaRPr lang="en-GB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</a:t>
            </a:r>
            <a:r>
              <a:rPr lang="en-GB" altLang="en-US" dirty="0" smtClean="0">
                <a:latin typeface="Arial" charset="0"/>
              </a:rPr>
              <a:t>Rank-based inverse normal transformation.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</a:t>
            </a:r>
            <a:r>
              <a:rPr lang="en-GB" altLang="en-US" dirty="0" smtClean="0">
                <a:latin typeface="Arial" charset="0"/>
              </a:rPr>
              <a:t>UK10K+1000Genomes or HRC imputed </a:t>
            </a:r>
            <a:r>
              <a:rPr lang="en-GB" altLang="en-US" dirty="0">
                <a:latin typeface="Arial" charset="0"/>
              </a:rPr>
              <a:t>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Near-independent </a:t>
            </a:r>
            <a:r>
              <a:rPr lang="en-GB" altLang="en-US" b="1" dirty="0">
                <a:latin typeface="Arial" charset="0"/>
                <a:ea typeface="SimSun" pitchFamily="2" charset="-122"/>
              </a:rPr>
              <a:t>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</a:t>
            </a:r>
            <a:r>
              <a:rPr lang="en-GB" dirty="0" smtClean="0"/>
              <a:t>cis/trans classification is now among the functions </a:t>
            </a:r>
            <a:r>
              <a:rPr lang="en-GB" smtClean="0"/>
              <a:t>and accommodates </a:t>
            </a:r>
            <a:r>
              <a:rPr lang="en-GB" dirty="0" smtClean="0"/>
              <a:t>both PLINK and GCTA results; </a:t>
            </a:r>
            <a:r>
              <a:rPr lang="en-GB" dirty="0" err="1" smtClean="0"/>
              <a:t>PhenoScanner</a:t>
            </a:r>
            <a:r>
              <a:rPr lang="en-GB" dirty="0" smtClean="0"/>
              <a:t> was also integrated.</a:t>
            </a:r>
            <a:endParaRPr lang="en-GB" altLang="en-US" b="1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Individual-level data analysis </a:t>
            </a:r>
            <a:r>
              <a:rPr lang="en-GB" b="1" dirty="0"/>
              <a:t>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Meta-analysis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</a:t>
            </a:r>
            <a:r>
              <a:rPr lang="en-GB" dirty="0" smtClean="0"/>
              <a:t>METAL 2018-08-28 </a:t>
            </a:r>
            <a:r>
              <a:rPr lang="en-GB" dirty="0"/>
              <a:t>release.</a:t>
            </a:r>
          </a:p>
          <a:p>
            <a:r>
              <a:rPr lang="en-GB" dirty="0" smtClean="0"/>
              <a:t>No </a:t>
            </a:r>
            <a:r>
              <a:rPr lang="en-GB" dirty="0"/>
              <a:t>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 smtClean="0"/>
              <a:t>Decremental</a:t>
            </a:r>
            <a:r>
              <a:rPr lang="en-GB" dirty="0" smtClean="0"/>
              <a:t> experiments from ADDFILTER N&gt;=30 to N</a:t>
            </a:r>
            <a:r>
              <a:rPr lang="en-GB" dirty="0"/>
              <a:t>&gt;=</a:t>
            </a:r>
            <a:r>
              <a:rPr lang="en-GB" dirty="0" smtClean="0"/>
              <a:t>10 only to avoid variants with no data.</a:t>
            </a:r>
            <a:endParaRPr lang="en-GB" dirty="0"/>
          </a:p>
          <a:p>
            <a:r>
              <a:rPr lang="en-GB" dirty="0" smtClean="0"/>
              <a:t>Furnished in ~ </a:t>
            </a:r>
            <a:r>
              <a:rPr lang="en-GB" dirty="0"/>
              <a:t>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references, with balanced (</a:t>
            </a:r>
            <a:r>
              <a:rPr lang="en-GB" i="1" dirty="0"/>
              <a:t>in silico </a:t>
            </a:r>
            <a:r>
              <a:rPr lang="en-GB" dirty="0"/>
              <a:t>experiment) parameters, i.e., PLINK --clump-r2 0.1 with AILD overlap (the .ranges file). GCTA --</a:t>
            </a:r>
            <a:r>
              <a:rPr lang="en-GB" dirty="0" err="1"/>
              <a:t>cojo</a:t>
            </a:r>
            <a:r>
              <a:rPr lang="en-GB" dirty="0"/>
              <a:t>-collinear 0.9 gives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 Ultimately both were subject to AILD blocks.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</a:t>
            </a:r>
            <a:r>
              <a:rPr lang="en-GB" dirty="0" smtClean="0"/>
              <a:t>distances (No of regions) </a:t>
            </a:r>
            <a:r>
              <a:rPr lang="en-GB" dirty="0"/>
              <a:t>correspondence such that are 250kb (36), 500kb (300) and 10mb (1701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</TotalTime>
  <Words>1654</Words>
  <Application>Microsoft Office PowerPoint</Application>
  <PresentationFormat>Widescreen</PresentationFormat>
  <Paragraphs>211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785</cp:revision>
  <dcterms:created xsi:type="dcterms:W3CDTF">2018-11-11T14:47:16Z</dcterms:created>
  <dcterms:modified xsi:type="dcterms:W3CDTF">2019-05-17T11:05:10Z</dcterms:modified>
</cp:coreProperties>
</file>